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6" r:id="rId2"/>
    <p:sldId id="256" r:id="rId3"/>
    <p:sldId id="257" r:id="rId4"/>
    <p:sldId id="259" r:id="rId5"/>
    <p:sldId id="302" r:id="rId6"/>
    <p:sldId id="324" r:id="rId7"/>
    <p:sldId id="260" r:id="rId8"/>
    <p:sldId id="303" r:id="rId9"/>
    <p:sldId id="304" r:id="rId10"/>
    <p:sldId id="305" r:id="rId11"/>
    <p:sldId id="301" r:id="rId12"/>
    <p:sldId id="306" r:id="rId13"/>
    <p:sldId id="261" r:id="rId14"/>
    <p:sldId id="307" r:id="rId15"/>
    <p:sldId id="308" r:id="rId16"/>
    <p:sldId id="309" r:id="rId17"/>
    <p:sldId id="310" r:id="rId18"/>
    <p:sldId id="311" r:id="rId19"/>
    <p:sldId id="312" r:id="rId20"/>
    <p:sldId id="314" r:id="rId21"/>
    <p:sldId id="315" r:id="rId22"/>
    <p:sldId id="316" r:id="rId23"/>
    <p:sldId id="317" r:id="rId24"/>
    <p:sldId id="321" r:id="rId25"/>
    <p:sldId id="320" r:id="rId26"/>
    <p:sldId id="318" r:id="rId27"/>
    <p:sldId id="322" r:id="rId28"/>
    <p:sldId id="319" r:id="rId29"/>
    <p:sldId id="323" r:id="rId3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Sora" panose="020B0604020202020204" charset="0"/>
      <p:regular r:id="rId38"/>
      <p:bold r:id="rId39"/>
    </p:embeddedFont>
    <p:embeddedFont>
      <p:font typeface="Sora SemiBold" panose="020B0604020202020204" charset="0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" userId="S::cgutierrez@freepikco.onmicrosoft.com::9b066b6f-0938-49e6-9aab-2bba891a0f35" providerId="AD"/>
  <p188:author id="{07507977-5039-A8F7-4EA5-74658BDCF63F}" name="jmolinos@intranet.freepikcompany.com" initials="j" userId="S-1-5-21-179105700-2695781124-4246538168-24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7EF1"/>
    <a:srgbClr val="000000"/>
    <a:srgbClr val="2C2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712" autoAdjust="0"/>
  </p:normalViewPr>
  <p:slideViewPr>
    <p:cSldViewPr snapToGrid="0" showGuides="1">
      <p:cViewPr varScale="1">
        <p:scale>
          <a:sx n="143" d="100"/>
          <a:sy n="143" d="100"/>
        </p:scale>
        <p:origin x="188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77" Type="http://schemas.microsoft.com/office/2018/10/relationships/authors" Target="authors.xml"/><Relationship Id="rId8" Type="http://schemas.openxmlformats.org/officeDocument/2006/relationships/slide" Target="slides/slide7.xml"/><Relationship Id="rId72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7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E31DFB-DBB3-AA60-7A6C-2A4A2F7F6E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449E5-1312-2FA6-E29F-1F0F0D3CA9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96FE1-22E7-4AE4-8C76-B00C76814543}" type="datetimeFigureOut">
              <a:rPr lang="es-ES" smtClean="0"/>
              <a:t>29/08/2024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1F64-243D-6721-A717-7011DEE740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932CC-B4C6-2646-5100-DF9301D2D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FACC9-2CF6-473D-A817-FB7A1582230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39795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7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418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061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99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597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49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250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55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020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29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71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335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459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146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75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658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512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567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445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30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69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79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70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981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4572000" y="1703437"/>
            <a:ext cx="3848100" cy="11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48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4572000" y="2893255"/>
            <a:ext cx="38481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;p21">
            <a:extLst>
              <a:ext uri="{FF2B5EF4-FFF2-40B4-BE49-F238E27FC236}">
                <a16:creationId xmlns:a16="http://schemas.microsoft.com/office/drawing/2014/main" id="{610FF660-843B-830C-355D-5F88BC8AC7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1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87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69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59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3771900" y="2028890"/>
            <a:ext cx="4648200" cy="202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3771900" y="4057154"/>
            <a:ext cx="4648200" cy="53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8800">
                <a:solidFill>
                  <a:schemeClr val="tx2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bg>
      <p:bgPr>
        <a:solidFill>
          <a:schemeClr val="bg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723900" y="2115623"/>
            <a:ext cx="3322390" cy="213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755129" y="2115623"/>
            <a:ext cx="3322386" cy="213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8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723900" y="1723141"/>
            <a:ext cx="332239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4755129" y="1723141"/>
            <a:ext cx="332238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 b="1">
                <a:solidFill>
                  <a:schemeClr val="bg1"/>
                </a:solidFill>
                <a:latin typeface="Sora SemiBold" pitchFamily="2" charset="0"/>
                <a:ea typeface="Sora SemiBold" pitchFamily="2" charset="0"/>
                <a:cs typeface="Sora SemiBold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bg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6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bg>
      <p:bgPr>
        <a:solidFill>
          <a:schemeClr val="bg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723900" y="1613334"/>
            <a:ext cx="4224183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49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723900" y="1325526"/>
            <a:ext cx="7696200" cy="257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bg2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bg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>
                <a:solidFill>
                  <a:schemeClr val="bg1"/>
                </a:solidFill>
                <a:latin typeface="Sora SemiBold" pitchFamily="2" charset="0"/>
                <a:cs typeface="Sora SemiBold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45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E8A828-225D-A17D-2193-919821C3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1"/>
            <a:ext cx="7696200" cy="560732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21E021-4DD6-BC25-96F6-228BE5876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1451429"/>
            <a:ext cx="7696200" cy="3139621"/>
          </a:xfrm>
          <a:prstGeom prst="rect">
            <a:avLst/>
          </a:prstGeom>
        </p:spPr>
        <p:txBody>
          <a:bodyPr vert="horz" lIns="36000" tIns="36000" rIns="36000" bIns="36000" rtlCol="0" anchor="t">
            <a:no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7" r:id="rId4"/>
    <p:sldLayoutId id="2147483653" r:id="rId5"/>
    <p:sldLayoutId id="2147483659" r:id="rId6"/>
    <p:sldLayoutId id="2147483660" r:id="rId7"/>
    <p:sldLayoutId id="2147483661" r:id="rId8"/>
    <p:sldLayoutId id="2147483667" r:id="rId9"/>
    <p:sldLayoutId id="2147483663" r:id="rId10"/>
    <p:sldLayoutId id="2147483668" r:id="rId11"/>
    <p:sldLayoutId id="214748366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500" b="1" i="0" u="none" strike="noStrike" cap="none">
          <a:solidFill>
            <a:schemeClr val="bg2"/>
          </a:solidFill>
          <a:latin typeface="Sora SemiBold" panose="020B0604020202020204" charset="0"/>
          <a:ea typeface="Sora SemiBold" panose="020B0604020202020204" charset="0"/>
          <a:cs typeface="Sora SemiBold" panose="020B060402020202020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27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svg"/><Relationship Id="rId11" Type="http://schemas.openxmlformats.org/officeDocument/2006/relationships/image" Target="../media/image29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svg"/><Relationship Id="rId11" Type="http://schemas.openxmlformats.org/officeDocument/2006/relationships/image" Target="../media/image32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35.png"/><Relationship Id="rId4" Type="http://schemas.openxmlformats.org/officeDocument/2006/relationships/image" Target="../media/image2.sv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sv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001447" y="1292173"/>
            <a:ext cx="4175022" cy="2114551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DELFT 3D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1001447" y="3476574"/>
            <a:ext cx="4175022" cy="35083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Cool</a:t>
            </a:r>
            <a:r>
              <a:rPr lang="en-US" noProof="0" dirty="0"/>
              <a:t> approach in Oceanic Modelling</a:t>
            </a:r>
          </a:p>
          <a:p>
            <a:pPr lvl="0"/>
            <a:endParaRPr lang="en-US" noProof="0" dirty="0"/>
          </a:p>
          <a:p>
            <a:pPr lvl="1"/>
            <a:endParaRPr lang="en-US" dirty="0">
              <a:solidFill>
                <a:schemeClr val="bg2"/>
              </a:solidFill>
            </a:endParaRPr>
          </a:p>
          <a:p>
            <a:pPr lvl="1"/>
            <a:endParaRPr lang="en-US" noProof="0" dirty="0">
              <a:solidFill>
                <a:schemeClr val="bg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A8B0E6-937E-B98F-A32E-B0AC0D8844F6}"/>
              </a:ext>
            </a:extLst>
          </p:cNvPr>
          <p:cNvGrpSpPr/>
          <p:nvPr/>
        </p:nvGrpSpPr>
        <p:grpSpPr>
          <a:xfrm>
            <a:off x="-258098" y="4502697"/>
            <a:ext cx="2384519" cy="706202"/>
            <a:chOff x="-258098" y="4115513"/>
            <a:chExt cx="3691861" cy="109338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FDB74C9-0552-6BF3-61E7-68BCD0CD0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09D1F14-185E-8EA4-05BF-B3E09A528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4743024-F71C-1C4D-0063-EAC7C7F3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FEBC4B-F09E-30D0-FF88-0606D4098A72}"/>
              </a:ext>
            </a:extLst>
          </p:cNvPr>
          <p:cNvGrpSpPr/>
          <p:nvPr/>
        </p:nvGrpSpPr>
        <p:grpSpPr>
          <a:xfrm>
            <a:off x="8703580" y="-279249"/>
            <a:ext cx="542329" cy="1840100"/>
            <a:chOff x="8405486" y="-381319"/>
            <a:chExt cx="840423" cy="285152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808DD8-1EAB-F902-F0BA-1CDBCBFD0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FA0E1AB-B555-D73A-D828-CA6E04861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897D42F-585E-8794-8893-33398652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0AE5F12-E972-562E-7180-CFF427D1B4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76469" y="763834"/>
            <a:ext cx="3340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6830162" y="4325676"/>
            <a:ext cx="3228771" cy="880971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CAD3DB8-529C-BC00-7BAD-B51EDA156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026" y="730737"/>
            <a:ext cx="8459948" cy="28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96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Typhoon Track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6830162" y="4325676"/>
            <a:ext cx="3228771" cy="880971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8046A-E76E-4767-D74A-044DC6D66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1582" y="1268413"/>
            <a:ext cx="4490632" cy="3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0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3258355" y="2028890"/>
            <a:ext cx="5161745" cy="202826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DELFT 3D MODELLING</a:t>
            </a:r>
            <a:endParaRPr lang="en-US" noProof="0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02809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Model Overview</a:t>
            </a:r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07B8D6-8B51-4DE3-8E0A-6448B2199B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37" y="1289178"/>
            <a:ext cx="6675120" cy="2765297"/>
          </a:xfrm>
          <a:prstGeom prst="rect">
            <a:avLst/>
          </a:prstGeom>
        </p:spPr>
      </p:pic>
      <p:sp>
        <p:nvSpPr>
          <p:cNvPr id="12" name="Google Shape;133;p7">
            <a:extLst>
              <a:ext uri="{FF2B5EF4-FFF2-40B4-BE49-F238E27FC236}">
                <a16:creationId xmlns:a16="http://schemas.microsoft.com/office/drawing/2014/main" id="{8924A2C5-525B-BF85-6B71-3EEAD440D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4864" y="4171365"/>
            <a:ext cx="3082590" cy="83937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The model Extends from Manila Bay to Offshore, encompassing the Subic station</a:t>
            </a:r>
            <a:br>
              <a:rPr lang="en-US" noProof="0" dirty="0"/>
            </a:br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D2F01A-1F3A-105B-3D80-DD2C135012CD}"/>
              </a:ext>
            </a:extLst>
          </p:cNvPr>
          <p:cNvGrpSpPr/>
          <p:nvPr/>
        </p:nvGrpSpPr>
        <p:grpSpPr>
          <a:xfrm rot="5551155" flipH="1">
            <a:off x="7563784" y="3693366"/>
            <a:ext cx="834234" cy="2470201"/>
            <a:chOff x="-95720" y="0"/>
            <a:chExt cx="834234" cy="2470201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D463B9E-B508-A651-2E77-AB3138AFF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14FED35-974A-CC23-AC17-8312F4B5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04E3FC7-A82C-8A33-2AF1-F82ABB904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Settings</a:t>
            </a:r>
          </a:p>
        </p:txBody>
      </p:sp>
      <p:graphicFrame>
        <p:nvGraphicFramePr>
          <p:cNvPr id="2" name="Google Shape;134;p28">
            <a:extLst>
              <a:ext uri="{FF2B5EF4-FFF2-40B4-BE49-F238E27FC236}">
                <a16:creationId xmlns:a16="http://schemas.microsoft.com/office/drawing/2014/main" id="{53ADB5D5-4901-EF68-BE13-862FEBEE8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548598"/>
              </p:ext>
            </p:extLst>
          </p:nvPr>
        </p:nvGraphicFramePr>
        <p:xfrm>
          <a:off x="716100" y="1589256"/>
          <a:ext cx="7704000" cy="22937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90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Grid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64 x 40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906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Resolution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2,100 m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90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Bathymetry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GebCo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19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75796B4-41DA-9E6A-E0DF-F1A5296CD0DE}"/>
              </a:ext>
            </a:extLst>
          </p:cNvPr>
          <p:cNvGrpSpPr/>
          <p:nvPr/>
        </p:nvGrpSpPr>
        <p:grpSpPr>
          <a:xfrm rot="15742485" flipH="1">
            <a:off x="306783" y="-1035394"/>
            <a:ext cx="834234" cy="2470201"/>
            <a:chOff x="-95720" y="0"/>
            <a:chExt cx="834234" cy="2470201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3E18D37-9047-D9DB-09B0-990CE4D2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9BB605F-CBFC-D657-47FC-7B95377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CE315CF-BBC9-8A9C-1CF8-3E91F2584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16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3258355" y="2028890"/>
            <a:ext cx="5161745" cy="202826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INITIAL RUN</a:t>
            </a:r>
            <a:endParaRPr lang="en-US" noProof="0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</a:t>
            </a:r>
            <a:r>
              <a:rPr lang="en-US" dirty="0"/>
              <a:t>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099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noProof="0" dirty="0"/>
              <a:t>Tide 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2" name="eyy">
            <a:hlinkClick r:id="" action="ppaction://media"/>
            <a:extLst>
              <a:ext uri="{FF2B5EF4-FFF2-40B4-BE49-F238E27FC236}">
                <a16:creationId xmlns:a16="http://schemas.microsoft.com/office/drawing/2014/main" id="{843665C8-9420-AE02-3C39-7F196D43C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11086" y="842538"/>
            <a:ext cx="7321828" cy="40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0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noProof="0" dirty="0"/>
              <a:t>Tide </a:t>
            </a:r>
            <a:r>
              <a:rPr lang="en-US" dirty="0"/>
              <a:t>Validation</a:t>
            </a:r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6013085-99BD-319B-7633-07388F6470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005" y="732056"/>
            <a:ext cx="7302137" cy="408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4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3258355" y="2028890"/>
            <a:ext cx="5161745" cy="202826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STORM SURGE </a:t>
            </a:r>
            <a:endParaRPr lang="en-US" noProof="0"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2479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Storm Surge</a:t>
            </a:r>
            <a:r>
              <a:rPr lang="en-US" noProof="0" dirty="0"/>
              <a:t> Results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3" name="Tide_wind">
            <a:hlinkClick r:id="" action="ppaction://media"/>
            <a:extLst>
              <a:ext uri="{FF2B5EF4-FFF2-40B4-BE49-F238E27FC236}">
                <a16:creationId xmlns:a16="http://schemas.microsoft.com/office/drawing/2014/main" id="{043934A0-9C58-108A-29AB-5F531C1E8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6292" y="732056"/>
            <a:ext cx="7823915" cy="43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81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3BA069-B8CB-3BA1-308F-BCADDAB609D3}"/>
              </a:ext>
            </a:extLst>
          </p:cNvPr>
          <p:cNvGrpSpPr/>
          <p:nvPr/>
        </p:nvGrpSpPr>
        <p:grpSpPr>
          <a:xfrm>
            <a:off x="-258098" y="4115513"/>
            <a:ext cx="3691861" cy="1093386"/>
            <a:chOff x="-258098" y="4115513"/>
            <a:chExt cx="3691861" cy="109338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A02A2D1-2990-1FBE-B22E-F0B7A8902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4115513"/>
              <a:ext cx="3433763" cy="102798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C6DE0FF-9381-0776-6E49-EA9888BD3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58098" y="4267200"/>
              <a:ext cx="2924175" cy="8763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B0FB0BC-0528-DD8D-B5C0-EC95D420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6997" y="4437574"/>
              <a:ext cx="2521974" cy="771325"/>
            </a:xfrm>
            <a:prstGeom prst="rect">
              <a:avLst/>
            </a:prstGeom>
          </p:spPr>
        </p:pic>
      </p:grpSp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4184538" y="1264293"/>
            <a:ext cx="4865042" cy="2114551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Typhoon </a:t>
            </a:r>
            <a:r>
              <a:rPr lang="en-US" noProof="0" dirty="0" err="1"/>
              <a:t>Halong</a:t>
            </a:r>
            <a:r>
              <a:rPr lang="en-US" noProof="0" dirty="0"/>
              <a:t>(2008)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4109336" y="3476574"/>
            <a:ext cx="4175022" cy="350837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In depth Storm Surge </a:t>
            </a:r>
            <a:r>
              <a:rPr lang="en-US" dirty="0"/>
              <a:t>Modelling</a:t>
            </a:r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81A90B-87CB-B761-1769-566DFE746EEF}"/>
              </a:ext>
            </a:extLst>
          </p:cNvPr>
          <p:cNvGrpSpPr/>
          <p:nvPr/>
        </p:nvGrpSpPr>
        <p:grpSpPr>
          <a:xfrm>
            <a:off x="8405486" y="-381319"/>
            <a:ext cx="840423" cy="2851520"/>
            <a:chOff x="8405486" y="-381319"/>
            <a:chExt cx="840423" cy="285152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4E0322B-7053-EC28-BC85-4CE9377F0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05486" y="0"/>
              <a:ext cx="738514" cy="2470201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E8A36F8-E340-FFFA-7663-3C449987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95236" y="1"/>
              <a:ext cx="448764" cy="1747400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2DA1FD6B-F889-ACF2-9AFE-2D4926EE2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53251" y="-381319"/>
              <a:ext cx="392658" cy="128386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BCC3CB6-A286-0DEC-DC4A-32AE547C23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5354" y="487311"/>
            <a:ext cx="3340100" cy="3340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Storm Surge</a:t>
            </a:r>
            <a:r>
              <a:rPr lang="en-US" noProof="0" dirty="0"/>
              <a:t> </a:t>
            </a:r>
            <a:r>
              <a:rPr lang="en-US" dirty="0"/>
              <a:t>Validation</a:t>
            </a:r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79761A-9EC5-59E6-A574-FF8A9B0EAB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442" y="740910"/>
            <a:ext cx="7395700" cy="413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3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noProof="0" dirty="0"/>
              <a:t>Wind Speed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DCD8D3-78C3-8C9A-D958-9134286FE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885" y="842538"/>
            <a:ext cx="7164544" cy="40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8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2948554" y="1352749"/>
            <a:ext cx="5979554" cy="202826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/>
              <a:t>WAYS FORWARD</a:t>
            </a:r>
            <a:br>
              <a:rPr lang="en-US" noProof="0" dirty="0"/>
            </a:br>
            <a:r>
              <a:rPr lang="en-US" noProof="0" dirty="0"/>
              <a:t>(DELFT FM)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697550" y="227575"/>
            <a:ext cx="2080966" cy="164032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36BC2-AD39-8019-6B2B-D4319EBC9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288" y="2057901"/>
            <a:ext cx="2028265" cy="20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46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noProof="0" dirty="0"/>
              <a:t>Coaster Tide Model on </a:t>
            </a:r>
            <a:r>
              <a:rPr lang="en-US" noProof="0" dirty="0" err="1"/>
              <a:t>Padsan</a:t>
            </a:r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4" name="padsan_latest">
            <a:hlinkClick r:id="" action="ppaction://media"/>
            <a:extLst>
              <a:ext uri="{FF2B5EF4-FFF2-40B4-BE49-F238E27FC236}">
                <a16:creationId xmlns:a16="http://schemas.microsoft.com/office/drawing/2014/main" id="{40CA2709-BA2E-0DBF-2B18-0EFFC1377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6253" y="732056"/>
            <a:ext cx="7336419" cy="43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3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noProof="0" dirty="0"/>
              <a:t>Coaster Tide Model on </a:t>
            </a:r>
            <a:r>
              <a:rPr lang="en-US" noProof="0" dirty="0" err="1"/>
              <a:t>Padsan</a:t>
            </a:r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7ADA8A2-DC61-E762-13E7-2A4309AA7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2895" y="732056"/>
            <a:ext cx="3670480" cy="41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1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noProof="0" dirty="0"/>
              <a:t>Coaster Tide Model on </a:t>
            </a:r>
            <a:r>
              <a:rPr lang="en-US" noProof="0" dirty="0" err="1"/>
              <a:t>Padsan</a:t>
            </a:r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DCDAD3B-46B6-3272-D2BC-1708DA9B2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909" y="732056"/>
            <a:ext cx="2900322" cy="4189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824C82-D871-5DEA-19AF-68BC432FD2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1738" y="758059"/>
            <a:ext cx="2936491" cy="42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1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8332526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noProof="0" dirty="0"/>
              <a:t>Storm Surge Model on </a:t>
            </a:r>
            <a:r>
              <a:rPr lang="en-US" sz="2400" noProof="0" dirty="0" err="1"/>
              <a:t>Padsan</a:t>
            </a:r>
            <a:r>
              <a:rPr lang="en-US" sz="2400" dirty="0"/>
              <a:t> with Discharge</a:t>
            </a:r>
            <a:endParaRPr lang="en-US" sz="2400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4" name="StormSurgePadsan">
            <a:hlinkClick r:id="" action="ppaction://media"/>
            <a:extLst>
              <a:ext uri="{FF2B5EF4-FFF2-40B4-BE49-F238E27FC236}">
                <a16:creationId xmlns:a16="http://schemas.microsoft.com/office/drawing/2014/main" id="{2B7AD9A1-1CC6-D985-3F3A-97BF68CE20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3359" y="762392"/>
            <a:ext cx="7214070" cy="429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4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95942" y="143278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noProof="0" dirty="0"/>
              <a:t>Coaster Storm Surge Model on </a:t>
            </a:r>
            <a:r>
              <a:rPr lang="en-US" sz="2800" noProof="0" dirty="0" err="1"/>
              <a:t>Padsan</a:t>
            </a:r>
            <a:endParaRPr lang="en-US" sz="2800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97843F8-ECBD-65CD-9420-B0D40425C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677" y="798649"/>
            <a:ext cx="7134896" cy="39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5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588778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Model Deliverables</a:t>
            </a:r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01A47-50B2-98DA-D94F-0B6B7335A57E}"/>
              </a:ext>
            </a:extLst>
          </p:cNvPr>
          <p:cNvGrpSpPr/>
          <p:nvPr/>
        </p:nvGrpSpPr>
        <p:grpSpPr>
          <a:xfrm rot="20728505">
            <a:off x="6831031" y="4318860"/>
            <a:ext cx="3227033" cy="887676"/>
            <a:chOff x="6831900" y="4318971"/>
            <a:chExt cx="3227033" cy="887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A4152F-4FB7-874A-F538-B3449B2B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1900" y="4318971"/>
              <a:ext cx="2724237" cy="81557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FF01BD0F-DD2D-197F-370A-84263546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8E47AE-9F40-BC2B-5474-EA6A2FE2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sp>
        <p:nvSpPr>
          <p:cNvPr id="2" name="Google Shape;133;p7">
            <a:extLst>
              <a:ext uri="{FF2B5EF4-FFF2-40B4-BE49-F238E27FC236}">
                <a16:creationId xmlns:a16="http://schemas.microsoft.com/office/drawing/2014/main" id="{883CAF98-451A-22D0-793C-A3FBB97E71DC}"/>
              </a:ext>
            </a:extLst>
          </p:cNvPr>
          <p:cNvSpPr txBox="1">
            <a:spLocks/>
          </p:cNvSpPr>
          <p:nvPr/>
        </p:nvSpPr>
        <p:spPr>
          <a:xfrm>
            <a:off x="1779184" y="1667814"/>
            <a:ext cx="4512145" cy="9300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Model Configuration and Model Validation</a:t>
            </a:r>
          </a:p>
        </p:txBody>
      </p:sp>
      <p:sp>
        <p:nvSpPr>
          <p:cNvPr id="5" name="Google Shape;133;p7">
            <a:extLst>
              <a:ext uri="{FF2B5EF4-FFF2-40B4-BE49-F238E27FC236}">
                <a16:creationId xmlns:a16="http://schemas.microsoft.com/office/drawing/2014/main" id="{6140411D-41B5-EC9A-BABC-F34D43E52661}"/>
              </a:ext>
            </a:extLst>
          </p:cNvPr>
          <p:cNvSpPr txBox="1">
            <a:spLocks/>
          </p:cNvSpPr>
          <p:nvPr/>
        </p:nvSpPr>
        <p:spPr>
          <a:xfrm>
            <a:off x="1779183" y="2659418"/>
            <a:ext cx="4512145" cy="9300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New Model: </a:t>
            </a:r>
            <a:r>
              <a:rPr lang="en-US" sz="2000" dirty="0" err="1"/>
              <a:t>Lagben</a:t>
            </a:r>
            <a:r>
              <a:rPr lang="en-US" sz="2000" dirty="0"/>
              <a:t> River to Shoreline</a:t>
            </a:r>
          </a:p>
        </p:txBody>
      </p:sp>
    </p:spTree>
    <p:extLst>
      <p:ext uri="{BB962C8B-B14F-4D97-AF65-F5344CB8AC3E}">
        <p14:creationId xmlns:p14="http://schemas.microsoft.com/office/powerpoint/2010/main" val="18593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229932" y="2820472"/>
            <a:ext cx="7865601" cy="1165847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/>
              <a:t>Thanks for Listening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36BC2-AD39-8019-6B2B-D4319EBC94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7178" y="543485"/>
            <a:ext cx="2028265" cy="20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1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D2F01A-1F3A-105B-3D80-DD2C135012CD}"/>
              </a:ext>
            </a:extLst>
          </p:cNvPr>
          <p:cNvGrpSpPr/>
          <p:nvPr/>
        </p:nvGrpSpPr>
        <p:grpSpPr>
          <a:xfrm rot="5551155" flipH="1">
            <a:off x="7563784" y="3693366"/>
            <a:ext cx="834234" cy="2470201"/>
            <a:chOff x="-95720" y="0"/>
            <a:chExt cx="834234" cy="2470201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D463B9E-B508-A651-2E77-AB3138AFF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14FED35-974A-CC23-AC17-8312F4B59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04E3FC7-A82C-8A33-2AF1-F82ABB904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Typhoon Overview</a:t>
            </a:r>
          </a:p>
        </p:txBody>
      </p:sp>
      <p:graphicFrame>
        <p:nvGraphicFramePr>
          <p:cNvPr id="2" name="Google Shape;134;p28">
            <a:extLst>
              <a:ext uri="{FF2B5EF4-FFF2-40B4-BE49-F238E27FC236}">
                <a16:creationId xmlns:a16="http://schemas.microsoft.com/office/drawing/2014/main" id="{53ADB5D5-4901-EF68-BE13-862FEBEE8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532975"/>
              </p:ext>
            </p:extLst>
          </p:nvPr>
        </p:nvGraphicFramePr>
        <p:xfrm>
          <a:off x="716100" y="1687132"/>
          <a:ext cx="7704000" cy="25816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43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Formation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Typhoon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Halong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, also known as Typhoon </a:t>
                      </a: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Cosme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in the Philippines, was a significant weather event in May 2008.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86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Development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It was designated as a tropical depression by the Japan Meteorological Agency (JMA) and the Philippine Atmospheric, Geophysical, and Astronomical Services Administration (PAGASA) on May 14.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43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Intensification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The storm was upgraded to a tropical storm on May 16 and reached its peak intensity as a severe tropical storm on May 17.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43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Landfall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900" dirty="0" err="1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Halong</a:t>
                      </a: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 made landfall in the Philippine region of Pangasinan on May 17, causing significant damage.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43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u="sng" dirty="0">
                          <a:solidFill>
                            <a:schemeClr val="bg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Dissipition</a:t>
                      </a:r>
                      <a:endParaRPr sz="900" b="1" u="sng" dirty="0">
                        <a:solidFill>
                          <a:schemeClr val="bg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dirty="0">
                          <a:solidFill>
                            <a:schemeClr val="dk1"/>
                          </a:solidFill>
                          <a:latin typeface="Sora" pitchFamily="2" charset="0"/>
                          <a:ea typeface="Anaheim"/>
                          <a:cs typeface="Sora" pitchFamily="2" charset="0"/>
                          <a:sym typeface="Anaheim"/>
                        </a:rPr>
                        <a:t>The storm weakened as it moved over Luzon and eventually transitioned into an extratropical cyclone by May 20.</a:t>
                      </a:r>
                      <a:endParaRPr sz="900" dirty="0">
                        <a:solidFill>
                          <a:schemeClr val="dk1"/>
                        </a:solidFill>
                        <a:latin typeface="Sora" pitchFamily="2" charset="0"/>
                        <a:ea typeface="Anaheim"/>
                        <a:cs typeface="Sora" pitchFamily="2" charset="0"/>
                        <a:sym typeface="Anahei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75796B4-41DA-9E6A-E0DF-F1A5296CD0DE}"/>
              </a:ext>
            </a:extLst>
          </p:cNvPr>
          <p:cNvGrpSpPr/>
          <p:nvPr/>
        </p:nvGrpSpPr>
        <p:grpSpPr>
          <a:xfrm rot="15742485" flipH="1">
            <a:off x="306783" y="-1035394"/>
            <a:ext cx="834234" cy="2470201"/>
            <a:chOff x="-95720" y="0"/>
            <a:chExt cx="834234" cy="2470201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3E18D37-9047-D9DB-09B0-990CE4D22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738514" cy="247020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89BB605F-CBFC-D657-47FC-7B953779A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0" y="1"/>
              <a:ext cx="448764" cy="17474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CE315CF-BBC9-8A9C-1CF8-3E91F2584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-95720" y="0"/>
              <a:ext cx="392658" cy="1283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ECC6AF5-347A-7A7E-8FAC-0667B884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710237" y="-7450"/>
            <a:ext cx="3433763" cy="10279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8D21425-4008-D6C9-94AF-E3A84FD22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6219825" y="-7450"/>
            <a:ext cx="2924175" cy="8763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D07EAE-C3B7-01EC-4D46-3A61AD901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6622026" y="-103281"/>
            <a:ext cx="2521974" cy="771325"/>
          </a:xfrm>
          <a:prstGeom prst="rect">
            <a:avLst/>
          </a:prstGeom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3258355" y="2028890"/>
            <a:ext cx="5161745" cy="2028264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noProof="0" dirty="0"/>
              <a:t>Storm Surge Identification</a:t>
            </a:r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572118"/>
            <a:ext cx="2080966" cy="1640329"/>
          </a:xfr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noProof="0" dirty="0"/>
              <a:t>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A01C1-9854-BCCD-81D7-7607A317D5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935" y="199050"/>
            <a:ext cx="6040192" cy="2013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E1E365-B010-9B8E-5EA9-DDB36D07A2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2571750"/>
            <a:ext cx="2159936" cy="1589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6830162" y="4325676"/>
            <a:ext cx="3228771" cy="880971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02CB63C-F6BF-B627-A41C-2250E79A1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31" y="1092530"/>
            <a:ext cx="8301937" cy="2767312"/>
          </a:xfrm>
          <a:prstGeom prst="rect">
            <a:avLst/>
          </a:prstGeom>
        </p:spPr>
      </p:pic>
      <p:sp>
        <p:nvSpPr>
          <p:cNvPr id="11" name="Google Shape;118;p5">
            <a:extLst>
              <a:ext uri="{FF2B5EF4-FFF2-40B4-BE49-F238E27FC236}">
                <a16:creationId xmlns:a16="http://schemas.microsoft.com/office/drawing/2014/main" id="{C45C173F-8EE2-6B94-51F6-25D77B052A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96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noProof="0" dirty="0"/>
              <a:t>Experience</a:t>
            </a:r>
            <a:r>
              <a:rPr lang="en-US" dirty="0"/>
              <a:t>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967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6830162" y="4325676"/>
            <a:ext cx="3228771" cy="880971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98AAEC1-29AB-A1DE-3C22-A67F6C8E68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69" y="875997"/>
            <a:ext cx="8100811" cy="33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6830162" y="4325676"/>
            <a:ext cx="3228771" cy="880971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4B32753-0EF6-1D1F-05EE-0314F170A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73" y="869804"/>
            <a:ext cx="7630990" cy="31795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6830162" y="4325676"/>
            <a:ext cx="3228771" cy="880971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A37FD1F-B297-BB3D-53B3-64DDAE982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344" y="1013267"/>
            <a:ext cx="8203312" cy="273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F4343E-B6B8-5C0E-6CE1-7D37F5D6A073}"/>
              </a:ext>
            </a:extLst>
          </p:cNvPr>
          <p:cNvGrpSpPr/>
          <p:nvPr/>
        </p:nvGrpSpPr>
        <p:grpSpPr>
          <a:xfrm>
            <a:off x="6830162" y="4325676"/>
            <a:ext cx="3228771" cy="880971"/>
            <a:chOff x="6830162" y="4325676"/>
            <a:chExt cx="3228771" cy="880971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5A19C9E-1AFD-F2B9-E1B4-27AB330A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6830162" y="4325676"/>
              <a:ext cx="2724237" cy="81557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C7D8B3-3344-984F-DEB2-452F1CD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7286058" y="4446020"/>
              <a:ext cx="2319946" cy="69522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8724EE9-566D-6F52-59DC-56D72F0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8058080" y="4594703"/>
              <a:ext cx="2000853" cy="61194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359F6E-F4B9-21E9-F459-ABE64AA391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850" y="886765"/>
            <a:ext cx="8474299" cy="28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Consulting with Morph Transition by Slidesgo">
  <a:themeElements>
    <a:clrScheme name="Custom 3">
      <a:dk1>
        <a:srgbClr val="000000"/>
      </a:dk1>
      <a:lt1>
        <a:srgbClr val="2C2A96"/>
      </a:lt1>
      <a:dk2>
        <a:srgbClr val="FFFFFF"/>
      </a:dk2>
      <a:lt2>
        <a:srgbClr val="667EF1"/>
      </a:lt2>
      <a:accent1>
        <a:srgbClr val="B2BE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248</Words>
  <Application>Microsoft Office PowerPoint</Application>
  <PresentationFormat>On-screen Show (16:9)</PresentationFormat>
  <Paragraphs>51</Paragraphs>
  <Slides>29</Slides>
  <Notes>29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Sora</vt:lpstr>
      <vt:lpstr>Lato</vt:lpstr>
      <vt:lpstr>Bebas Neue</vt:lpstr>
      <vt:lpstr>Arial</vt:lpstr>
      <vt:lpstr>Sora SemiBold</vt:lpstr>
      <vt:lpstr>Consulting with Morph Transition by Slidesgo</vt:lpstr>
      <vt:lpstr>DELFT 3D</vt:lpstr>
      <vt:lpstr>Typhoon Halong(2008)</vt:lpstr>
      <vt:lpstr>Typhoon Overview</vt:lpstr>
      <vt:lpstr>Storm Surge Identification</vt:lpstr>
      <vt:lpstr>Experiences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Typhoon Track</vt:lpstr>
      <vt:lpstr>DELFT 3D MODELLING</vt:lpstr>
      <vt:lpstr>Model Overview</vt:lpstr>
      <vt:lpstr>Settings</vt:lpstr>
      <vt:lpstr>INITIAL RUN</vt:lpstr>
      <vt:lpstr>Tide Results</vt:lpstr>
      <vt:lpstr>Tide Validation</vt:lpstr>
      <vt:lpstr>STORM SURGE </vt:lpstr>
      <vt:lpstr>Storm Surge Results</vt:lpstr>
      <vt:lpstr>Storm Surge Validation</vt:lpstr>
      <vt:lpstr>Wind Speed</vt:lpstr>
      <vt:lpstr>WAYS FORWARD (DELFT FM)</vt:lpstr>
      <vt:lpstr>Coaster Tide Model on Padsan</vt:lpstr>
      <vt:lpstr>Coaster Tide Model on Padsan</vt:lpstr>
      <vt:lpstr>Coaster Tide Model on Padsan</vt:lpstr>
      <vt:lpstr>Storm Surge Model on Padsan with Discharge</vt:lpstr>
      <vt:lpstr>Coaster Storm Surge Model on Padsan</vt:lpstr>
      <vt:lpstr>Model Deliverables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with Morph Transition</dc:title>
  <dc:creator>coaster mmsu</dc:creator>
  <cp:lastModifiedBy>coaster mmsu</cp:lastModifiedBy>
  <cp:revision>10</cp:revision>
  <dcterms:created xsi:type="dcterms:W3CDTF">2021-10-12T08:06:43Z</dcterms:created>
  <dcterms:modified xsi:type="dcterms:W3CDTF">2024-08-29T02:03:03Z</dcterms:modified>
</cp:coreProperties>
</file>